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94" r:id="rId4"/>
    <p:sldId id="295" r:id="rId5"/>
    <p:sldId id="257" r:id="rId6"/>
    <p:sldId id="296" r:id="rId7"/>
    <p:sldId id="297" r:id="rId8"/>
    <p:sldId id="298" r:id="rId9"/>
    <p:sldId id="271" r:id="rId10"/>
    <p:sldId id="299" r:id="rId11"/>
    <p:sldId id="300" r:id="rId12"/>
    <p:sldId id="301" r:id="rId13"/>
    <p:sldId id="291" r:id="rId14"/>
    <p:sldId id="302" r:id="rId15"/>
    <p:sldId id="30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35" d="100"/>
          <a:sy n="135" d="100"/>
        </p:scale>
        <p:origin x="-1576" y="-104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7648-A0AA-6D47-8AC7-31D2DAB03388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34D5D-ECB1-4247-8B6F-4D66D305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lix_nebula_eye_of_god-wallpaper-1680x10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r="8541"/>
          <a:stretch/>
        </p:blipFill>
        <p:spPr>
          <a:xfrm>
            <a:off x="0" y="-1"/>
            <a:ext cx="9144000" cy="6873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93462"/>
            <a:ext cx="9144000" cy="9671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25400" h="25400" prst="coolSlant"/>
            </a:sp3d>
          </a:bodyPr>
          <a:lstStyle/>
          <a:p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54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THE FATHER, SON, &amp; HOLY SPIRIT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5400000" algn="tl" rotWithShape="0">
                  <a:srgbClr val="000000">
                    <a:alpha val="60000"/>
                  </a:srgbClr>
                </a:outerShdw>
              </a:effectLst>
              <a:latin typeface="DIN Condensed Bold"/>
              <a:cs typeface="DIN Condensed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76200"/>
            <a:ext cx="9144000" cy="68883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056" y="3686475"/>
            <a:ext cx="7620941" cy="753441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chemeClr val="bg1"/>
                </a:solidFill>
                <a:latin typeface="Bank Gothic Medium BT"/>
                <a:cs typeface="Bank Gothic Medium BT"/>
              </a:rPr>
              <a:t>THE HOLY SPIRIT IN CONVICTION AND CONVERSION</a:t>
            </a:r>
            <a:endParaRPr lang="en-US" b="1" dirty="0">
              <a:solidFill>
                <a:schemeClr val="bg1"/>
              </a:solidFill>
              <a:latin typeface="Bank Gothic Medium BT"/>
              <a:cs typeface="Bank Gothic Medium B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1295" y="6655101"/>
            <a:ext cx="1132705" cy="21848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98000" y="16180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119481" y="29257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6732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457200" y="1232467"/>
            <a:ext cx="8229600" cy="910979"/>
          </a:xfrm>
        </p:spPr>
        <p:txBody>
          <a:bodyPr>
            <a:normAutofit/>
          </a:bodyPr>
          <a:lstStyle/>
          <a:p>
            <a:pPr>
              <a:tabLst>
                <a:tab pos="8002588" algn="r"/>
              </a:tabLs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Convicted Hearers</a:t>
            </a:r>
            <a:endParaRPr lang="en-US" sz="4000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pic>
        <p:nvPicPr>
          <p:cNvPr id="16" name="Picture 15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261243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The Holy Spirit in Conviction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pic>
        <p:nvPicPr>
          <p:cNvPr id="23" name="Picture 22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57200" y="2033110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On Pentecost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3242875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With Stephen</a:t>
            </a: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  <a:sym typeface="Wingdings"/>
              </a:rPr>
              <a:t> And the Apostles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445" y="2790750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ACTS 2:37-41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444" y="4024794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ACTS 5:30, 31; 7:52-58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35171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 build="p"/>
      <p:bldP spid="15" grpId="0" build="p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457200" y="1232467"/>
            <a:ext cx="8229600" cy="910979"/>
          </a:xfrm>
        </p:spPr>
        <p:txBody>
          <a:bodyPr>
            <a:normAutofit/>
          </a:bodyPr>
          <a:lstStyle/>
          <a:p>
            <a:pPr>
              <a:tabLst>
                <a:tab pos="8002588" algn="r"/>
              </a:tabLs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The Holy Spirit’s Part</a:t>
            </a:r>
            <a:endParaRPr lang="en-US" sz="4000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pic>
        <p:nvPicPr>
          <p:cNvPr id="16" name="Picture 15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261243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The Holy Spirit in Conviction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pic>
        <p:nvPicPr>
          <p:cNvPr id="23" name="Picture 22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57200" y="2033110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NOT A Direct Operation On Lost Souls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3242875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But By The Word Spoken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445" y="2790750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ACTS 16:14; 8:5-17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34294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 build="p"/>
      <p:bldP spid="15" grpId="0" build="p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versionChartAc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457200" y="1232467"/>
            <a:ext cx="8229600" cy="910979"/>
          </a:xfrm>
        </p:spPr>
        <p:txBody>
          <a:bodyPr>
            <a:normAutofit/>
          </a:bodyPr>
          <a:lstStyle/>
          <a:p>
            <a:pPr>
              <a:tabLst>
                <a:tab pos="8002588" algn="r"/>
              </a:tabLs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Repentance Because of Conviction</a:t>
            </a:r>
            <a:endParaRPr lang="en-US" sz="4000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pic>
        <p:nvPicPr>
          <p:cNvPr id="16" name="Picture 15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718444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  <a:latin typeface="DIN Condensed Bold"/>
                <a:cs typeface="DIN Condensed Bold"/>
              </a:rPr>
              <a:t>The Holy Spirit in </a:t>
            </a:r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Conversion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pic>
        <p:nvPicPr>
          <p:cNvPr id="23" name="Picture 22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57200" y="2033110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Absolutely Necessary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3619155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A Required Action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852" y="2790750"/>
            <a:ext cx="7497704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ACTS 17:30; 2</a:t>
            </a:r>
            <a:r>
              <a:rPr lang="en-US" sz="3200" b="1" baseline="30000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ND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 PET. 3:9; ACTS 2:38; 3:19; 26:20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444" y="4401074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EPH. 4:17-24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6012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7" grpId="0"/>
      <p:bldP spid="14" grpId="0" build="p"/>
      <p:bldP spid="15" grpId="0" build="p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457200" y="1232467"/>
            <a:ext cx="8229600" cy="910979"/>
          </a:xfrm>
        </p:spPr>
        <p:txBody>
          <a:bodyPr>
            <a:normAutofit/>
          </a:bodyPr>
          <a:lstStyle/>
          <a:p>
            <a:pPr>
              <a:tabLst>
                <a:tab pos="8002588" algn="r"/>
              </a:tabLs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Converted Individuals</a:t>
            </a:r>
            <a:endParaRPr lang="en-US" sz="4000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pic>
        <p:nvPicPr>
          <p:cNvPr id="16" name="Picture 15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718444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  <a:latin typeface="DIN Condensed Bold"/>
                <a:cs typeface="DIN Condensed Bold"/>
              </a:rPr>
              <a:t>The Holy Spirit in </a:t>
            </a:r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Conversion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pic>
        <p:nvPicPr>
          <p:cNvPr id="23" name="Picture 22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57200" y="2033110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The Corinthians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3242875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The Romans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147" y="2790750"/>
            <a:ext cx="87771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1</a:t>
            </a:r>
            <a:r>
              <a:rPr lang="en-US" sz="3200" b="1" baseline="30000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ST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 COR. 6:9-11; 15:1, 2; ACTS 18:8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444" y="4024794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ROM. 6:17-19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4032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 build="p"/>
      <p:bldP spid="15" grpId="0" build="p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457200" y="1232467"/>
            <a:ext cx="8229600" cy="910979"/>
          </a:xfrm>
        </p:spPr>
        <p:txBody>
          <a:bodyPr>
            <a:normAutofit/>
          </a:bodyPr>
          <a:lstStyle/>
          <a:p>
            <a:pPr>
              <a:tabLst>
                <a:tab pos="8002588" algn="r"/>
              </a:tabLs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The Holy Spirit’s Part</a:t>
            </a:r>
            <a:endParaRPr lang="en-US" sz="4000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pic>
        <p:nvPicPr>
          <p:cNvPr id="16" name="Picture 15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718444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  <a:latin typeface="DIN Condensed Bold"/>
                <a:cs typeface="DIN Condensed Bold"/>
              </a:rPr>
              <a:t>The Holy Spirit in </a:t>
            </a:r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Conversion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pic>
        <p:nvPicPr>
          <p:cNvPr id="23" name="Picture 22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57200" y="2033110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Sending Men To Preach the Word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3637969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Miracles, Signs, Wonders As Proof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556" y="2790750"/>
            <a:ext cx="7732888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EPH. 3:5;1</a:t>
            </a:r>
            <a:r>
              <a:rPr lang="en-US" sz="3200" b="1" baseline="30000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ST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 COR. 2:10, 12; ACTS 8:29ff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696" y="4419888"/>
            <a:ext cx="83820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ACTS 1:8; MARK 16:20; HEB. 2:1-4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29250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 build="p"/>
      <p:bldP spid="15" grpId="0" build="p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15384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261243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Common Views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pic>
        <p:nvPicPr>
          <p:cNvPr id="6" name="Picture 5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5185" y="1495778"/>
            <a:ext cx="8692445" cy="5023555"/>
          </a:xfrm>
          <a:prstGeom prst="roundRect">
            <a:avLst>
              <a:gd name="adj" fmla="val 4869"/>
            </a:avLst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6815" y="1702744"/>
            <a:ext cx="8090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826375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“The Holy Spirit is God’s present activity in our midst. When we </a:t>
            </a:r>
            <a:r>
              <a:rPr lang="en-US" sz="2800" b="1" dirty="0" smtClean="0">
                <a:latin typeface="Times New Roman"/>
                <a:cs typeface="Times New Roman"/>
              </a:rPr>
              <a:t>sense</a:t>
            </a:r>
            <a:r>
              <a:rPr lang="en-US" sz="2800" dirty="0" smtClean="0">
                <a:latin typeface="Times New Roman"/>
                <a:cs typeface="Times New Roman"/>
              </a:rPr>
              <a:t> God’s leading, God’s challenge, or God’s support or comfort, we say that it’s the Holy Spirit at work.” 	</a:t>
            </a:r>
            <a:r>
              <a:rPr lang="en-US" sz="2400" b="1" dirty="0" smtClean="0">
                <a:latin typeface="Arial Narrow"/>
                <a:cs typeface="Arial Narrow"/>
              </a:rPr>
              <a:t>(</a:t>
            </a:r>
            <a:r>
              <a:rPr lang="en-US" sz="2400" b="1" dirty="0" err="1" smtClean="0">
                <a:latin typeface="Arial Narrow"/>
                <a:cs typeface="Arial Narrow"/>
              </a:rPr>
              <a:t>www.umc.org</a:t>
            </a:r>
            <a:r>
              <a:rPr lang="en-US" sz="2400" b="1" dirty="0" smtClean="0">
                <a:latin typeface="Arial Narrow"/>
                <a:cs typeface="Arial Narrow"/>
              </a:rPr>
              <a:t>)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15" y="3614578"/>
            <a:ext cx="8090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826375" algn="r"/>
              </a:tabLst>
            </a:pPr>
            <a:r>
              <a:rPr lang="en-US" sz="2800" dirty="0">
                <a:latin typeface="Times New Roman"/>
                <a:cs typeface="Times New Roman"/>
              </a:rPr>
              <a:t>“We believe the Scriptures teach that in order to be saved, men must be regenerated, or born again; that regeneration consists in giving a holy disposition to the mind; that it is effected in a manner </a:t>
            </a:r>
            <a:r>
              <a:rPr lang="en-US" sz="2800" b="1" dirty="0">
                <a:latin typeface="Times New Roman"/>
                <a:cs typeface="Times New Roman"/>
              </a:rPr>
              <a:t>above our comprehension</a:t>
            </a:r>
            <a:r>
              <a:rPr lang="en-US" sz="2800" dirty="0">
                <a:latin typeface="Times New Roman"/>
                <a:cs typeface="Times New Roman"/>
              </a:rPr>
              <a:t> by the Holy Spirit.</a:t>
            </a:r>
            <a:r>
              <a:rPr lang="en-US" sz="2800" dirty="0" smtClean="0">
                <a:latin typeface="Times New Roman"/>
                <a:cs typeface="Times New Roman"/>
              </a:rPr>
              <a:t>”</a:t>
            </a:r>
          </a:p>
          <a:p>
            <a:pPr algn="just">
              <a:tabLst>
                <a:tab pos="7826375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 	</a:t>
            </a:r>
            <a:r>
              <a:rPr lang="en-US" sz="2400" b="1" dirty="0" smtClean="0">
                <a:latin typeface="Arial Narrow"/>
                <a:cs typeface="Arial Narrow"/>
              </a:rPr>
              <a:t>(Edward T. </a:t>
            </a:r>
            <a:r>
              <a:rPr lang="en-US" sz="2400" b="1" dirty="0" err="1" smtClean="0">
                <a:latin typeface="Arial Narrow"/>
                <a:cs typeface="Arial Narrow"/>
              </a:rPr>
              <a:t>Hiscox</a:t>
            </a:r>
            <a:r>
              <a:rPr lang="en-US" sz="2400" b="1" dirty="0" smtClean="0">
                <a:latin typeface="Arial Narrow"/>
                <a:cs typeface="Arial Narrow"/>
              </a:rPr>
              <a:t>, </a:t>
            </a:r>
            <a:r>
              <a:rPr lang="en-US" sz="2400" i="1" dirty="0" smtClean="0"/>
              <a:t>The </a:t>
            </a:r>
            <a:r>
              <a:rPr lang="en-US" sz="2400" i="1" dirty="0"/>
              <a:t>Standard Manual For Baptist </a:t>
            </a:r>
            <a:r>
              <a:rPr lang="en-US" sz="2400" i="1" dirty="0" smtClean="0"/>
              <a:t>Churches</a:t>
            </a:r>
            <a:r>
              <a:rPr lang="en-US" sz="2400" b="1" dirty="0" smtClean="0">
                <a:latin typeface="Arial Narrow"/>
                <a:cs typeface="Arial Narrow"/>
              </a:rPr>
              <a:t>)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270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261243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Common Views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pic>
        <p:nvPicPr>
          <p:cNvPr id="6" name="Picture 5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5185" y="1495778"/>
            <a:ext cx="8692445" cy="5023555"/>
          </a:xfrm>
          <a:prstGeom prst="roundRect">
            <a:avLst>
              <a:gd name="adj" fmla="val 4869"/>
            </a:avLst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6815" y="1702744"/>
            <a:ext cx="8090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826375" algn="r"/>
              </a:tabLst>
            </a:pPr>
            <a:r>
              <a:rPr lang="en-US" sz="2800" dirty="0">
                <a:latin typeface="Times New Roman"/>
                <a:cs typeface="Times New Roman"/>
              </a:rPr>
              <a:t>“It is the Spirit who brings conviction to the unbeliever and causes him to see the truth of the gospel in a clear light…The Holy Spirit controls the believer who yields to God and submits himself to God’s </a:t>
            </a:r>
            <a:r>
              <a:rPr lang="en-US" sz="2800" dirty="0" smtClean="0">
                <a:latin typeface="Times New Roman"/>
                <a:cs typeface="Times New Roman"/>
              </a:rPr>
              <a:t>Word.”</a:t>
            </a:r>
          </a:p>
          <a:p>
            <a:pPr algn="just">
              <a:tabLst>
                <a:tab pos="7826375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 	</a:t>
            </a:r>
            <a:r>
              <a:rPr lang="en-US" sz="2400" b="1" dirty="0" smtClean="0">
                <a:latin typeface="Arial Narrow"/>
                <a:cs typeface="Arial Narrow"/>
              </a:rPr>
              <a:t>(</a:t>
            </a:r>
            <a:r>
              <a:rPr lang="en-US" sz="2400" b="1" dirty="0" err="1" smtClean="0">
                <a:latin typeface="Arial Narrow"/>
                <a:cs typeface="Arial Narrow"/>
              </a:rPr>
              <a:t>www.moodyglobal.org</a:t>
            </a:r>
            <a:r>
              <a:rPr lang="en-US" sz="2400" b="1" dirty="0" smtClean="0">
                <a:latin typeface="Arial Narrow"/>
                <a:cs typeface="Arial Narrow"/>
              </a:rPr>
              <a:t>)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15" y="3915602"/>
            <a:ext cx="8090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826375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“As </a:t>
            </a:r>
            <a:r>
              <a:rPr lang="en-US" sz="2800" dirty="0">
                <a:latin typeface="Times New Roman"/>
                <a:cs typeface="Times New Roman"/>
              </a:rPr>
              <a:t>the Spirit within opens up new insights when I hold the sacred book in my hand and read it, I am drawn ever closer to him who left heaven to become closer to me.”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just">
              <a:tabLst>
                <a:tab pos="7826375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 	</a:t>
            </a:r>
            <a:r>
              <a:rPr lang="en-US" sz="2400" b="1" dirty="0" smtClean="0">
                <a:latin typeface="Arial Narrow"/>
                <a:cs typeface="Arial Narrow"/>
              </a:rPr>
              <a:t>(W. Carl </a:t>
            </a:r>
            <a:r>
              <a:rPr lang="en-US" sz="2400" b="1" dirty="0" err="1" smtClean="0">
                <a:latin typeface="Arial Narrow"/>
                <a:cs typeface="Arial Narrow"/>
              </a:rPr>
              <a:t>Ketcherside</a:t>
            </a:r>
            <a:r>
              <a:rPr lang="en-US" sz="2400" b="1" dirty="0" smtClean="0">
                <a:latin typeface="Arial Narrow"/>
                <a:cs typeface="Arial Narrow"/>
              </a:rPr>
              <a:t>, </a:t>
            </a:r>
            <a:r>
              <a:rPr lang="en-US" sz="2400" i="1" dirty="0" smtClean="0"/>
              <a:t>Mission Messenger</a:t>
            </a:r>
            <a:r>
              <a:rPr lang="en-US" sz="2400" b="1" dirty="0" smtClean="0">
                <a:latin typeface="Arial Narrow"/>
                <a:cs typeface="Arial Narrow"/>
              </a:rPr>
              <a:t>)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779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261243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Common Views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pic>
        <p:nvPicPr>
          <p:cNvPr id="6" name="Picture 5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5185" y="1495778"/>
            <a:ext cx="8692445" cy="5023555"/>
          </a:xfrm>
          <a:prstGeom prst="roundRect">
            <a:avLst>
              <a:gd name="adj" fmla="val 4869"/>
            </a:avLst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6815" y="1702744"/>
            <a:ext cx="80903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826375" algn="r"/>
              </a:tabLst>
            </a:pPr>
            <a:r>
              <a:rPr lang="en-US" sz="2800" dirty="0">
                <a:latin typeface="Times New Roman"/>
                <a:cs typeface="Times New Roman"/>
              </a:rPr>
              <a:t>“…the gospel invitation…will not bring sinners to Christ…the Holy Spirit performs a work of grace within the sinner which inevitably brings him to faith in Christ…The Spirit creates within him a new heart or new nature…The Spirit in no way is dependent upon their help or cooperation for success in His work of bringing them to Christ.”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r">
              <a:tabLst>
                <a:tab pos="7826375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 	</a:t>
            </a:r>
            <a:r>
              <a:rPr lang="en-US" sz="2400" b="1" dirty="0" smtClean="0">
                <a:latin typeface="Arial Narrow"/>
                <a:cs typeface="Arial Narrow"/>
              </a:rPr>
              <a:t>(Steele, Thomas, </a:t>
            </a:r>
            <a:r>
              <a:rPr lang="en-US" sz="2400" i="1" dirty="0" smtClean="0">
                <a:latin typeface="Arial Narrow"/>
                <a:cs typeface="Arial Narrow"/>
              </a:rPr>
              <a:t>The Five Points of Calvinism: Defined, Defended, Documented</a:t>
            </a:r>
            <a:r>
              <a:rPr lang="en-US" sz="2400" dirty="0" smtClean="0">
                <a:latin typeface="Arial Narrow"/>
                <a:cs typeface="Arial Narrow"/>
              </a:rPr>
              <a:t>, pp. 48. 49</a:t>
            </a:r>
            <a:r>
              <a:rPr lang="en-US" sz="2400" b="1" dirty="0" smtClean="0">
                <a:latin typeface="Arial Narrow"/>
                <a:cs typeface="Arial Narrow"/>
              </a:rPr>
              <a:t>)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550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261243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God’s Plan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232138"/>
            <a:ext cx="8229600" cy="910979"/>
          </a:xfrm>
        </p:spPr>
        <p:txBody>
          <a:bodyPr>
            <a:normAutofit/>
          </a:bodyPr>
          <a:lstStyle/>
          <a:p>
            <a:pPr>
              <a:tabLst>
                <a:tab pos="8002588" algn="r"/>
              </a:tabLs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The Plan Conceived</a:t>
            </a:r>
            <a:endParaRPr lang="en-US" sz="4000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57200" y="2033110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Before Time Began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57200" y="3242875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Hidden For A Time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pic>
        <p:nvPicPr>
          <p:cNvPr id="6" name="Picture 5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445" y="2790750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2</a:t>
            </a:r>
            <a:r>
              <a:rPr lang="en-US" sz="3200" b="1" baseline="30000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ND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 TIM. 1:9; 1</a:t>
            </a:r>
            <a:r>
              <a:rPr lang="en-US" sz="3200" b="1" baseline="30000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ST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 PET. 1:18-20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444" y="4024794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EPHESIANS 3:5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102716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  <p:bldP spid="11" grpId="0" build="p"/>
      <p:bldP spid="13" grpId="0" build="p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261243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God’s Plan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232138"/>
            <a:ext cx="8229600" cy="910979"/>
          </a:xfrm>
        </p:spPr>
        <p:txBody>
          <a:bodyPr>
            <a:normAutofit/>
          </a:bodyPr>
          <a:lstStyle/>
          <a:p>
            <a:pPr>
              <a:tabLst>
                <a:tab pos="8002588" algn="r"/>
              </a:tabLs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The Plan Executed</a:t>
            </a:r>
            <a:endParaRPr lang="en-US" sz="4000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57200" y="2033110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God Sent A Savior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57200" y="3242875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He Died For Our Sins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pic>
        <p:nvPicPr>
          <p:cNvPr id="6" name="Picture 5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445" y="2790750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JOHN 3:16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444" y="4024794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1</a:t>
            </a:r>
            <a:r>
              <a:rPr lang="en-US" sz="3200" b="1" baseline="30000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ST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 COR. 15:3; 1</a:t>
            </a:r>
            <a:r>
              <a:rPr lang="en-US" sz="3200" b="1" baseline="30000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ST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 JOHN 3:5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22851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3" grpId="0" build="p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261243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God’s Plan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232138"/>
            <a:ext cx="8229600" cy="910979"/>
          </a:xfrm>
        </p:spPr>
        <p:txBody>
          <a:bodyPr>
            <a:normAutofit/>
          </a:bodyPr>
          <a:lstStyle/>
          <a:p>
            <a:pPr>
              <a:tabLst>
                <a:tab pos="8002588" algn="r"/>
              </a:tabLs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The Plan Revealed</a:t>
            </a:r>
            <a:endParaRPr lang="en-US" sz="4000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57200" y="2033110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To The Apostles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57200" y="3242875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Spoken And Written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pic>
        <p:nvPicPr>
          <p:cNvPr id="6" name="Picture 5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445" y="2790750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EPH. 3:5; 1</a:t>
            </a:r>
            <a:r>
              <a:rPr lang="en-US" sz="3200" b="1" baseline="30000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ST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 COR. 2:10, 12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852" y="4024794"/>
            <a:ext cx="7488296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TITUS 1:3; MARK 16:15, 16; EPH. 3:4; 1</a:t>
            </a:r>
            <a:r>
              <a:rPr lang="en-US" sz="3200" b="1" baseline="30000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ST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 COR. 2:13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26172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3" grpId="0" build="p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457200" y="1232467"/>
            <a:ext cx="8229600" cy="910979"/>
          </a:xfrm>
        </p:spPr>
        <p:txBody>
          <a:bodyPr>
            <a:normAutofit/>
          </a:bodyPr>
          <a:lstStyle/>
          <a:p>
            <a:pPr>
              <a:tabLst>
                <a:tab pos="8002588" algn="r"/>
              </a:tabLs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What Convicts?</a:t>
            </a:r>
            <a:endParaRPr lang="en-US" sz="4000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444" y="1962909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HEB. 11:1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  <p:pic>
        <p:nvPicPr>
          <p:cNvPr id="16" name="Picture 15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261243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The Holy Spirit in Conviction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pic>
        <p:nvPicPr>
          <p:cNvPr id="23" name="Picture 22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35185" y="2465611"/>
            <a:ext cx="8692445" cy="4053722"/>
          </a:xfrm>
          <a:prstGeom prst="roundRect">
            <a:avLst>
              <a:gd name="adj" fmla="val 4869"/>
            </a:avLst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6815" y="2643485"/>
            <a:ext cx="809037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826375" algn="r"/>
              </a:tabLst>
            </a:pPr>
            <a:r>
              <a:rPr lang="en-US" sz="2600" dirty="0">
                <a:latin typeface="Times New Roman"/>
                <a:cs typeface="Times New Roman"/>
              </a:rPr>
              <a:t>“God </a:t>
            </a:r>
            <a:r>
              <a:rPr lang="en-US" sz="2600" b="1" dirty="0">
                <a:latin typeface="Times New Roman"/>
                <a:cs typeface="Times New Roman"/>
              </a:rPr>
              <a:t>grants faith</a:t>
            </a:r>
            <a:r>
              <a:rPr lang="en-US" sz="2600" dirty="0">
                <a:latin typeface="Times New Roman"/>
                <a:cs typeface="Times New Roman"/>
              </a:rPr>
              <a:t>, a faith that will infallibly arise in the heart of those He has given His Son...If a person becomes humble enough to submit to God </a:t>
            </a:r>
            <a:r>
              <a:rPr lang="en-US" sz="2600" b="1" dirty="0">
                <a:latin typeface="Times New Roman"/>
                <a:cs typeface="Times New Roman"/>
              </a:rPr>
              <a:t>it is because the Holy Spirit</a:t>
            </a:r>
            <a:r>
              <a:rPr lang="en-US" sz="2600" dirty="0">
                <a:latin typeface="Times New Roman"/>
                <a:cs typeface="Times New Roman"/>
              </a:rPr>
              <a:t> has given that person a new, humble nature...not because some men are more humble than others…While God requires faith of all men </a:t>
            </a:r>
            <a:r>
              <a:rPr lang="en-US" sz="2600" b="1" dirty="0">
                <a:latin typeface="Times New Roman"/>
                <a:cs typeface="Times New Roman"/>
              </a:rPr>
              <a:t>He promises to give unto all those that are ordained unto eternal life his Holy Spirit</a:t>
            </a:r>
            <a:r>
              <a:rPr lang="en-US" sz="2600" dirty="0">
                <a:latin typeface="Times New Roman"/>
                <a:cs typeface="Times New Roman"/>
              </a:rPr>
              <a:t>, which quickens and disarms hostility </a:t>
            </a:r>
            <a:r>
              <a:rPr lang="en-US" sz="2600" b="1" dirty="0">
                <a:latin typeface="Times New Roman"/>
                <a:cs typeface="Times New Roman"/>
              </a:rPr>
              <a:t>so they are willing, and able to believe</a:t>
            </a:r>
            <a:r>
              <a:rPr lang="en-US" sz="2600" dirty="0">
                <a:latin typeface="Times New Roman"/>
                <a:cs typeface="Times New Roman"/>
              </a:rPr>
              <a:t>.</a:t>
            </a:r>
            <a:r>
              <a:rPr lang="en-US" sz="2600" dirty="0" smtClean="0">
                <a:latin typeface="Times New Roman"/>
                <a:cs typeface="Times New Roman"/>
              </a:rPr>
              <a:t>”</a:t>
            </a:r>
            <a:r>
              <a:rPr lang="en-US" sz="2800" dirty="0" smtClean="0">
                <a:latin typeface="Times New Roman"/>
                <a:cs typeface="Times New Roman"/>
              </a:rPr>
              <a:t> 	</a:t>
            </a:r>
            <a:r>
              <a:rPr lang="en-US" sz="2400" b="1" dirty="0" smtClean="0">
                <a:latin typeface="Arial Narrow"/>
                <a:cs typeface="Arial Narrow"/>
              </a:rPr>
              <a:t>(</a:t>
            </a:r>
            <a:r>
              <a:rPr lang="en-US" sz="2400" b="1" dirty="0" err="1" smtClean="0">
                <a:latin typeface="Arial Narrow"/>
                <a:cs typeface="Arial Narrow"/>
              </a:rPr>
              <a:t>www.reformationtheology.com</a:t>
            </a:r>
            <a:r>
              <a:rPr lang="en-US" sz="2400" b="1" dirty="0" smtClean="0">
                <a:latin typeface="Arial Narrow"/>
                <a:cs typeface="Arial Narrow"/>
              </a:rPr>
              <a:t>)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981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" grpId="0"/>
      <p:bldP spid="17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4821"/>
            <a:ext cx="9143999" cy="590317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50000"/>
                </a:schemeClr>
              </a:gs>
              <a:gs pos="50000">
                <a:schemeClr val="accent1">
                  <a:tint val="100000"/>
                  <a:shade val="100000"/>
                  <a:satMod val="13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idx="1"/>
          </p:nvPr>
        </p:nvSpPr>
        <p:spPr>
          <a:xfrm>
            <a:off x="457200" y="1232467"/>
            <a:ext cx="8229600" cy="910979"/>
          </a:xfrm>
        </p:spPr>
        <p:txBody>
          <a:bodyPr>
            <a:normAutofit/>
          </a:bodyPr>
          <a:lstStyle/>
          <a:p>
            <a:pPr>
              <a:tabLst>
                <a:tab pos="8002588" algn="r"/>
              </a:tabLst>
            </a:pPr>
            <a:r>
              <a:rPr lang="en-US" sz="48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What Convicts?</a:t>
            </a:r>
            <a:endParaRPr lang="en-US" sz="4000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pic>
        <p:nvPicPr>
          <p:cNvPr id="16" name="Picture 15" descr="StarsInSpa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2" b="881"/>
          <a:stretch/>
        </p:blipFill>
        <p:spPr>
          <a:xfrm>
            <a:off x="0" y="0"/>
            <a:ext cx="9143999" cy="1126689"/>
          </a:xfrm>
          <a:prstGeom prst="rect">
            <a:avLst/>
          </a:prstGeom>
          <a:effectLst>
            <a:outerShdw blurRad="76200" dist="76200" dir="54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1425556" y="26390"/>
            <a:ext cx="7261243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  <a:latin typeface="DIN Condensed Bold"/>
                <a:cs typeface="DIN Condensed Bold"/>
              </a:rPr>
              <a:t>The Holy Spirit in Conviction</a:t>
            </a:r>
            <a:endParaRPr lang="en-US" sz="6000" dirty="0">
              <a:solidFill>
                <a:srgbClr val="FFFFFF"/>
              </a:solidFill>
              <a:latin typeface="DIN Condensed Bold"/>
              <a:cs typeface="DIN Condensed Bold"/>
            </a:endParaRPr>
          </a:p>
        </p:txBody>
      </p:sp>
      <p:pic>
        <p:nvPicPr>
          <p:cNvPr id="23" name="Picture 22" descr="Dov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064" r="13580" b="7552"/>
          <a:stretch/>
        </p:blipFill>
        <p:spPr>
          <a:xfrm>
            <a:off x="47035" y="63884"/>
            <a:ext cx="1378522" cy="1062805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57200" y="2033110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What Is Written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57200" y="3242875"/>
            <a:ext cx="8229600" cy="91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00050">
              <a:buFont typeface="Lucida Grande"/>
              <a:buChar char="­"/>
              <a:tabLst>
                <a:tab pos="8002588" algn="r"/>
              </a:tabLs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</a:rPr>
              <a:t>Faith </a:t>
            </a: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DIN Condensed Bold"/>
                <a:cs typeface="DIN Condensed Bold"/>
                <a:sym typeface="Wingdings"/>
              </a:rPr>
              <a:t> Hearing  Word</a:t>
            </a:r>
            <a:endParaRPr lang="en-US" sz="4400" i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Gloucester MT Extra Condensed"/>
              <a:cs typeface="Gloucester MT Extra Condense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445" y="2790750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JOHN 20:30, 31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444" y="4024794"/>
            <a:ext cx="80151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60000"/>
                    </a:srgbClr>
                  </a:outerShdw>
                </a:effectLst>
                <a:latin typeface="Bank Gothic Medium BT"/>
                <a:cs typeface="Bank Gothic Medium BT"/>
              </a:rPr>
              <a:t>ROM. 10:17</a:t>
            </a:r>
            <a:endParaRPr lang="en-US" sz="3200" b="1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60000"/>
                  </a:srgbClr>
                </a:outerShdw>
              </a:effectLst>
              <a:latin typeface="Bank Gothic Medium BT"/>
              <a:cs typeface="Bank Gothic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12224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79822</TotalTime>
  <Words>718</Words>
  <Application>Microsoft Macintosh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FATHER, SON, &amp; HOLY SPIRIT</vt:lpstr>
      <vt:lpstr>Common Views</vt:lpstr>
      <vt:lpstr>Common Views</vt:lpstr>
      <vt:lpstr>Common Views</vt:lpstr>
      <vt:lpstr>God’s Plan</vt:lpstr>
      <vt:lpstr>God’s Plan</vt:lpstr>
      <vt:lpstr>God’s Plan</vt:lpstr>
      <vt:lpstr>The Holy Spirit in Conviction</vt:lpstr>
      <vt:lpstr>The Holy Spirit in Conviction</vt:lpstr>
      <vt:lpstr>The Holy Spirit in Conviction</vt:lpstr>
      <vt:lpstr>The Holy Spirit in Conviction</vt:lpstr>
      <vt:lpstr>PowerPoint Presentation</vt:lpstr>
      <vt:lpstr>The Holy Spirit in Conversion</vt:lpstr>
      <vt:lpstr>The Holy Spirit in Conversion</vt:lpstr>
      <vt:lpstr>The Holy Spirit in Conversion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Spirit In Conviction &amp; Conversion</dc:title>
  <dc:subject>The Godhead</dc:subject>
  <dc:creator>Steven C. Harper</dc:creator>
  <cp:keywords>Holy Spirit; conviction; conversion</cp:keywords>
  <dc:description>A study of the Godhead, particulalry looking at the role of the Holy Spirit in conviction and conversion. How does He work on the hearts of men?</dc:description>
  <cp:lastModifiedBy>Steven C. Harper</cp:lastModifiedBy>
  <cp:revision>90</cp:revision>
  <dcterms:created xsi:type="dcterms:W3CDTF">2018-01-03T02:52:59Z</dcterms:created>
  <dcterms:modified xsi:type="dcterms:W3CDTF">2018-08-06T15:42:30Z</dcterms:modified>
  <cp:category/>
</cp:coreProperties>
</file>